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147479123" r:id="rId2"/>
    <p:sldId id="2147479124" r:id="rId3"/>
    <p:sldId id="2147479099" r:id="rId4"/>
    <p:sldId id="2147479139" r:id="rId5"/>
    <p:sldId id="2147479126" r:id="rId6"/>
    <p:sldId id="2147479093" r:id="rId7"/>
    <p:sldId id="2147479140" r:id="rId8"/>
    <p:sldId id="2147479103" r:id="rId9"/>
    <p:sldId id="2147479100" r:id="rId10"/>
    <p:sldId id="2059" r:id="rId11"/>
    <p:sldId id="2147479127" r:id="rId12"/>
    <p:sldId id="2147479128" r:id="rId13"/>
    <p:sldId id="2147479129" r:id="rId14"/>
    <p:sldId id="2147479136" r:id="rId15"/>
    <p:sldId id="2147479090" r:id="rId16"/>
    <p:sldId id="2147479130" r:id="rId17"/>
    <p:sldId id="2147479132" r:id="rId18"/>
    <p:sldId id="2147479134" r:id="rId19"/>
    <p:sldId id="2147479131" r:id="rId20"/>
    <p:sldId id="2147479138" r:id="rId21"/>
    <p:sldId id="2147479137" r:id="rId22"/>
    <p:sldId id="2147479125" r:id="rId23"/>
    <p:sldId id="214747913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39"/>
            <p14:sldId id="2147479126"/>
            <p14:sldId id="2147479093"/>
            <p14:sldId id="2147479140"/>
            <p14:sldId id="2147479103"/>
            <p14:sldId id="2147479100"/>
            <p14:sldId id="2059"/>
            <p14:sldId id="2147479127"/>
            <p14:sldId id="2147479128"/>
            <p14:sldId id="2147479129"/>
            <p14:sldId id="2147479136"/>
            <p14:sldId id="2147479090"/>
            <p14:sldId id="2147479130"/>
            <p14:sldId id="2147479132"/>
            <p14:sldId id="2147479134"/>
            <p14:sldId id="2147479131"/>
            <p14:sldId id="2147479138"/>
            <p14:sldId id="2147479137"/>
          </p14:sldIdLst>
        </p14:section>
        <p14:section name="Unused" id="{E16C01A7-121C-48D9-990C-54BFA3A0DE58}">
          <p14:sldIdLst>
            <p14:sldId id="2147479125"/>
            <p14:sldId id="21474791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974" autoAdjust="0"/>
  </p:normalViewPr>
  <p:slideViewPr>
    <p:cSldViewPr snapToGrid="0">
      <p:cViewPr varScale="1">
        <p:scale>
          <a:sx n="88" d="100"/>
          <a:sy n="88" d="100"/>
        </p:scale>
        <p:origin x="8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14/11/2023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10</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https://azure.microsoft.com/en-us/pricing/details/microsoft-fabric/</a:t>
            </a:r>
          </a:p>
          <a:p>
            <a:endParaRPr lang="en-IE" dirty="0"/>
          </a:p>
          <a:p>
            <a:r>
              <a:rPr lang="en-IE" dirty="0"/>
              <a:t>Spark compute for Pipelines is included in 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requires Pro license for </a:t>
            </a:r>
            <a:r>
              <a:rPr lang="en-IE" sz="1200">
                <a:solidFill>
                  <a:schemeClr val="bg1"/>
                </a:solidFill>
              </a:rPr>
              <a:t>all SKUs</a:t>
            </a:r>
            <a:endParaRPr lang="en-IE" sz="1200" dirty="0">
              <a:solidFill>
                <a:schemeClr val="bg1"/>
              </a:solidFill>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14</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21</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seconds to signup / 5 minutes to Wow</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3021697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5</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11/14/2023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18" Type="http://schemas.openxmlformats.org/officeDocument/2006/relationships/image" Target="../media/image38.jpeg"/><Relationship Id="rId3" Type="http://schemas.openxmlformats.org/officeDocument/2006/relationships/image" Target="../media/image23.png"/><Relationship Id="rId21" Type="http://schemas.openxmlformats.org/officeDocument/2006/relationships/image" Target="../media/image41.jpe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notesSlide" Target="../notesSlides/notesSlide12.xml"/><Relationship Id="rId16" Type="http://schemas.openxmlformats.org/officeDocument/2006/relationships/image" Target="../media/image36.png"/><Relationship Id="rId20" Type="http://schemas.openxmlformats.org/officeDocument/2006/relationships/image" Target="../media/image40.jpeg"/><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svg"/><Relationship Id="rId23" Type="http://schemas.openxmlformats.org/officeDocument/2006/relationships/image" Target="../media/image43.svg"/><Relationship Id="rId10" Type="http://schemas.openxmlformats.org/officeDocument/2006/relationships/image" Target="../media/image30.svg"/><Relationship Id="rId19" Type="http://schemas.openxmlformats.org/officeDocument/2006/relationships/image" Target="../media/image39.jpe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49B45-8001-B5D4-7BB3-599CBB582A61}"/>
              </a:ext>
            </a:extLst>
          </p:cNvPr>
          <p:cNvPicPr>
            <a:picLocks noChangeAspect="1"/>
          </p:cNvPicPr>
          <p:nvPr/>
        </p:nvPicPr>
        <p:blipFill>
          <a:blip r:embed="rId3"/>
          <a:stretch>
            <a:fillRect/>
          </a:stretch>
        </p:blipFill>
        <p:spPr>
          <a:xfrm>
            <a:off x="4680855" y="1621747"/>
            <a:ext cx="7251458" cy="4633910"/>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215444"/>
          </a:xfrm>
          <a:prstGeom prst="rect">
            <a:avLst/>
          </a:prstGeom>
          <a:noFill/>
        </p:spPr>
        <p:txBody>
          <a:bodyPr wrap="square" lIns="0" tIns="0" rIns="0" bIns="0" rtlCol="0">
            <a:spAutoFit/>
          </a:bodyPr>
          <a:lstStyle/>
          <a:p>
            <a:pPr algn="l"/>
            <a:r>
              <a:rPr lang="en-IE" sz="1400" dirty="0">
                <a:solidFill>
                  <a:schemeClr val="bg1"/>
                </a:solidFill>
              </a:rPr>
              <a:t>As of 7/11/2023,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356370" y="1312932"/>
            <a:ext cx="4116577" cy="349839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per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356370" y="2619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356370" y="3519253"/>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8546616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4050340"/>
          </a:xfrm>
        </p:spPr>
        <p:txBody>
          <a:bodyPr/>
          <a:lstStyle/>
          <a:p>
            <a:pPr marL="0" indent="0" algn="l">
              <a:buNone/>
            </a:pPr>
            <a:r>
              <a:rPr lang="en-IE" dirty="0"/>
              <a:t>What Is Fabric</a:t>
            </a:r>
          </a:p>
          <a:p>
            <a:pPr marL="0" indent="0" algn="l">
              <a:buNone/>
            </a:pPr>
            <a:r>
              <a:rPr lang="en-IE" dirty="0"/>
              <a:t>Why Fabric</a:t>
            </a:r>
          </a:p>
          <a:p>
            <a:pPr marL="0" indent="0" algn="l">
              <a:buNone/>
            </a:pPr>
            <a:r>
              <a:rPr lang="en-IE" dirty="0" err="1"/>
              <a:t>OneLake</a:t>
            </a:r>
            <a:r>
              <a:rPr lang="en-IE" dirty="0"/>
              <a:t> </a:t>
            </a:r>
          </a:p>
          <a:p>
            <a:pPr marL="0" indent="0" algn="l">
              <a:buNone/>
            </a:pPr>
            <a:r>
              <a:rPr lang="en-IE" dirty="0"/>
              <a:t>Single Source of Truth</a:t>
            </a:r>
          </a:p>
          <a:p>
            <a:pPr marL="0" indent="0" algn="l">
              <a:buNone/>
            </a:pPr>
            <a:r>
              <a:rPr lang="en-IE" dirty="0"/>
              <a:t>Persona centric UI</a:t>
            </a:r>
          </a:p>
          <a:p>
            <a:pPr marL="0" indent="0" algn="l">
              <a:buNone/>
            </a:pPr>
            <a:r>
              <a:rPr lang="en-IE" dirty="0"/>
              <a:t>Pricing </a:t>
            </a:r>
          </a:p>
          <a:p>
            <a:pPr marL="0" indent="0">
              <a:buNone/>
            </a:pPr>
            <a:r>
              <a:rPr lang="en-IE" dirty="0"/>
              <a:t>PowerBI Copilot </a:t>
            </a:r>
          </a:p>
          <a:p>
            <a:pPr marL="0" indent="0" algn="l">
              <a:buNone/>
            </a:pPr>
            <a:r>
              <a:rPr lang="en-IE" dirty="0"/>
              <a:t>How to set up environment</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923330"/>
          </a:xfrm>
          <a:prstGeom prst="rect">
            <a:avLst/>
          </a:prstGeom>
          <a:noFill/>
        </p:spPr>
        <p:txBody>
          <a:bodyPr wrap="square" lIns="0" tIns="0" rIns="0" bIns="0" rtlCol="0">
            <a:spAutoFit/>
          </a:bodyPr>
          <a:lstStyle/>
          <a:p>
            <a:pPr algn="l"/>
            <a:r>
              <a:rPr lang="en-IE" sz="2000" dirty="0">
                <a:solidFill>
                  <a:srgbClr val="000000"/>
                </a:solidFill>
              </a:rPr>
              <a:t>Aka.ms/</a:t>
            </a:r>
            <a:r>
              <a:rPr lang="en-IE" sz="2000" dirty="0" err="1">
                <a:solidFill>
                  <a:srgbClr val="000000"/>
                </a:solidFill>
              </a:rPr>
              <a:t>FabricLicensing</a:t>
            </a:r>
            <a:endParaRPr lang="en-IE" sz="2000" dirty="0">
              <a:solidFill>
                <a:srgbClr val="000000"/>
              </a:solidFill>
            </a:endParaRPr>
          </a:p>
          <a:p>
            <a:pPr algn="l"/>
            <a:endParaRPr lang="en-IE" sz="2000" dirty="0">
              <a:solidFill>
                <a:srgbClr val="000000"/>
              </a:solidFill>
            </a:endParaRPr>
          </a:p>
          <a:p>
            <a:pPr algn="l"/>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SaaS (it just works)</a:t>
            </a: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2000" b="0" i="0" u="none" strike="noStrike" kern="1200" cap="none" spc="0" normalizeH="0" baseline="0" noProof="0" dirty="0" err="1">
                <a:ln>
                  <a:noFill/>
                </a:ln>
                <a:solidFill>
                  <a:srgbClr val="000000"/>
                </a:solidFill>
                <a:effectLst/>
                <a:uLnTx/>
                <a:uFillTx/>
                <a:latin typeface="Segoe UI"/>
                <a:ea typeface="+mn-ea"/>
                <a:cs typeface="+mn-cs"/>
              </a:rPr>
              <a:t>Asdfasdfasdf</a:t>
            </a:r>
            <a:endParaRPr kumimoji="0" lang="en-IE"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2000" b="0" i="0" u="none" strike="noStrike" kern="1200" cap="none" spc="0" normalizeH="0" baseline="0" noProof="0" dirty="0" err="1">
              <a:ln>
                <a:noFill/>
              </a:ln>
              <a:solidFill>
                <a:srgbClr val="000000"/>
              </a:solidFill>
              <a:effectLst/>
              <a:uLnTx/>
              <a:uFillTx/>
              <a:latin typeface="Segoe UI"/>
              <a:ea typeface="+mn-ea"/>
              <a:cs typeface="+mn-cs"/>
            </a:endParaRPr>
          </a:p>
        </p:txBody>
      </p:sp>
      <p:pic>
        <p:nvPicPr>
          <p:cNvPr id="1026" name="Picture 2" descr="Frictionless onboarding &#10;Instant Provisioning &#10;Quick results w/ Intuitive UX &#10;Microsoft Confidential: Content shared under NOA with Microsoft CAB members &#10;5x5 = 5 seconds to signup, 5 minutes to wow &#10;SaaS &#10;&quot;it just works&quot; &#10;Success &#10;by Default &#10;Minimal knobs &#10;Auto optimized &#10;Auto Integrated &#10;Centralized &#10;administration &#10;Tenant-wide governance &#10;Centralized security &#10;management &#10;Compliance built-in ">
            <a:extLst>
              <a:ext uri="{FF2B5EF4-FFF2-40B4-BE49-F238E27FC236}">
                <a16:creationId xmlns:a16="http://schemas.microsoft.com/office/drawing/2014/main" id="{1F622E01-2299-CE46-0FB4-E79D24267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029" y="1312932"/>
            <a:ext cx="8419646" cy="524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1429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326</TotalTime>
  <Words>1868</Words>
  <Application>Microsoft Office PowerPoint</Application>
  <PresentationFormat>Widescreen</PresentationFormat>
  <Paragraphs>319</Paragraphs>
  <Slides>23</Slides>
  <Notes>21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186</cp:revision>
  <dcterms:created xsi:type="dcterms:W3CDTF">2023-11-07T12:45:42Z</dcterms:created>
  <dcterms:modified xsi:type="dcterms:W3CDTF">2023-11-14T08:56:52Z</dcterms:modified>
</cp:coreProperties>
</file>